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C37F3502-EFD5-4EB3-9E80-DE6D1DA4439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racovn__h_rok_programu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racovn__h_rok_programu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Pracovn__h_rok_programu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Pracovn__h_rok_programu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Pracovn__h_rok_programu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Pracovn__h_rok_programu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Pracovn__h_rok_programu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F</a:t>
            </a:r>
            <a:r>
              <a:rPr lang="en-US"/>
              <a:t>ungovanie RSP počas krízy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Rungovanie RSP počas krízy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92-460B-8B3F-DD3BF52F445D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92-460B-8B3F-DD3BF52F445D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92-460B-8B3F-DD3BF52F445D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392-460B-8B3F-DD3BF52F445D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392-460B-8B3F-DD3BF52F44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normálne</c:v>
                </c:pt>
                <c:pt idx="1">
                  <c:v>v obmedzenom režime</c:v>
                </c:pt>
                <c:pt idx="2">
                  <c:v>zatvorené</c:v>
                </c:pt>
                <c:pt idx="3">
                  <c:v>iné</c:v>
                </c:pt>
                <c:pt idx="4">
                  <c:v>bez odpovede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0.37000000000000005</c:v>
                </c:pt>
                <c:pt idx="1">
                  <c:v>0.34000000000000008</c:v>
                </c:pt>
                <c:pt idx="2">
                  <c:v>0.21000000000000002</c:v>
                </c:pt>
                <c:pt idx="3">
                  <c:v>4.0000000000000008E-2</c:v>
                </c:pt>
                <c:pt idx="4">
                  <c:v>4.0000000000000008E-2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392-460B-8B3F-DD3BF52F445D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Pokles tržieb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D8-4F9A-A4DC-7DA1F959296F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D8-4F9A-A4DC-7DA1F959296F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D8-4F9A-A4DC-7DA1F959296F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8D8-4F9A-A4DC-7DA1F959296F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8D8-4F9A-A4DC-7DA1F959296F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8D8-4F9A-A4DC-7DA1F95929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tržby stúpli</c:v>
                </c:pt>
                <c:pt idx="1">
                  <c:v>tržby neklesli</c:v>
                </c:pt>
                <c:pt idx="2">
                  <c:v>tržby klesli menej ako o 25%</c:v>
                </c:pt>
                <c:pt idx="3">
                  <c:v>tržby klesli o viac ako 25% ale menej
ako 50%</c:v>
                </c:pt>
                <c:pt idx="4">
                  <c:v>tržby klesli o viac ako 50% ale menej
ako 75%</c:v>
                </c:pt>
                <c:pt idx="5">
                  <c:v>tržby klesli viac ako o 75%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4.0000000000000008E-2</c:v>
                </c:pt>
                <c:pt idx="1">
                  <c:v>0.31000000000000005</c:v>
                </c:pt>
                <c:pt idx="2">
                  <c:v>0.12000000000000001</c:v>
                </c:pt>
                <c:pt idx="3">
                  <c:v>0.1</c:v>
                </c:pt>
                <c:pt idx="4">
                  <c:v>0.14000000000000001</c:v>
                </c:pt>
                <c:pt idx="5">
                  <c:v>0.29000000000000004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8D8-4F9A-A4DC-7DA1F959296F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Obdobie pre vyrovnanie sa krízou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FB-4DF4-A063-175450C15C1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FB-4DF4-A063-175450C15C1C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0FB-4DF4-A063-175450C15C1C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0FB-4DF4-A063-175450C15C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Kriza je za nami</c:v>
                </c:pt>
                <c:pt idx="1">
                  <c:v>Budeme ju pociťovať ešte 3 mesiace</c:v>
                </c:pt>
                <c:pt idx="2">
                  <c:v>Budeme ju pociťovať ešte 6 mesiace</c:v>
                </c:pt>
                <c:pt idx="3">
                  <c:v>Kríza mala fatálne následky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0.34</c:v>
                </c:pt>
                <c:pt idx="2">
                  <c:v>0.36000000000000004</c:v>
                </c:pt>
                <c:pt idx="3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0FB-4DF4-A063-175450C15C1C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Optimalizácia počtu zamestnancov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DD-4367-A008-806402EFDE60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DD-4367-A008-806402EFDE60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BDD-4367-A008-806402EFDE60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DD-4367-A008-806402EFDE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Nie</c:v>
                </c:pt>
                <c:pt idx="1">
                  <c:v>Áno, ale iva mimo TPP</c:v>
                </c:pt>
                <c:pt idx="2">
                  <c:v>Áno, aj TPP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0.78</c:v>
                </c:pt>
                <c:pt idx="1">
                  <c:v>0.15000000000000002</c:v>
                </c:pt>
                <c:pt idx="2">
                  <c:v>7.0000000000000021E-2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BDD-4367-A008-806402EFDE60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Záchranné opatrenia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0B-4035-98A4-010DE9105C52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0B-4035-98A4-010DE9105C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Áno</c:v>
                </c:pt>
                <c:pt idx="1">
                  <c:v>Nie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0.29000000000000004</c:v>
                </c:pt>
                <c:pt idx="1">
                  <c:v>0.71000000000000008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1A-4D26-92E9-32AA6CCB8BF5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Dôvody nečerpania prvej pomoci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0E-48A3-9C67-1B49EA90FA94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0E-48A3-9C67-1B49EA90FA94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0E-48A3-9C67-1B49EA90FA94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0E-48A3-9C67-1B49EA90FA94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A0E-48A3-9C67-1B49EA90FA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Nebolo to potrebne (53g)</c:v>
                </c:pt>
                <c:pt idx="1">
                  <c:v>Zamestnanci boli na PN/OČR</c:v>
                </c:pt>
                <c:pt idx="2">
                  <c:v>Nenaplnili kriteria</c:v>
                </c:pt>
                <c:pt idx="3">
                  <c:v>Nevyplnili žiadosť</c:v>
                </c:pt>
                <c:pt idx="4">
                  <c:v>Iné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0.34</c:v>
                </c:pt>
                <c:pt idx="1">
                  <c:v>0.14000000000000001</c:v>
                </c:pt>
                <c:pt idx="2">
                  <c:v>0.21000000000000002</c:v>
                </c:pt>
                <c:pt idx="3" formatCode="General">
                  <c:v>0</c:v>
                </c:pt>
                <c:pt idx="4">
                  <c:v>0.31000000000000005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98-4B44-8B27-7FDEDCA9E802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Hodnotenie opatrení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529-453B-980F-BB1EBE28AF1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529-453B-980F-BB1EBE28AF1C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529-453B-980F-BB1EBE28AF1C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529-453B-980F-BB1EBE28AF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určite áno</c:v>
                </c:pt>
                <c:pt idx="1">
                  <c:v>skôr áno</c:v>
                </c:pt>
                <c:pt idx="2">
                  <c:v>skôr nie</c:v>
                </c:pt>
                <c:pt idx="3">
                  <c:v>určite nie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4.0000000000000008E-2</c:v>
                </c:pt>
                <c:pt idx="1">
                  <c:v>0.23</c:v>
                </c:pt>
                <c:pt idx="2">
                  <c:v>0.4</c:v>
                </c:pt>
                <c:pt idx="3">
                  <c:v>0.33000000000000007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26-400F-B479-7316E2EBE244}"/>
            </c:ext>
          </c:extLst>
        </c:ser>
        <c:dLbls>
          <c:showCatName val="1"/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F0C9EE-CDC3-40A2-87D9-42F605450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1948A9A-7A8B-40F9-B51A-33C84AC0E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D57A2C-286C-4981-8F26-35F50EBF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283E4A-6397-4F45-BCE1-4B4D61FB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44F3D4-7AC8-4345-817D-C41FE183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1208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6C6025-C8FC-4C27-A23B-6B5040EB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3AE736-F16C-4A74-A84C-1ABF772A1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084BCA-1C23-4E2B-A75C-7B7BD411A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75A1F-A3BC-4737-8F93-A5857350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EDC07C-83C7-4B3B-A774-82FC5D1B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122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D3FEBB3-65A4-4908-A0E8-660155675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82CBE97-ABE9-4F7B-BF70-5D0ACCAB3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3D35A9-7E24-4E4D-8C5B-F9A4E876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8FEB5E-3FD8-4210-90D1-09ED2A25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CEC433-9180-4F30-88EF-F4BF267D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1155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511A51-170F-44C8-AD73-D46B68E1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F142E9-CF2B-423D-85B3-21C551D85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860D28-D2B3-4DDB-B5C5-A440BD35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3BA169-68E7-4032-A985-A317BFC4C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CC8AA4-4EEB-4026-9FB3-B4B4E35D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9769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F3328C-8111-4A3B-AE09-426AFCB3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661CB4-8AC9-41B2-8410-75A659DA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E4CC95-5160-4A31-AE97-1FE0353B3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61B08B-2770-45F8-8CF4-387CFD598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130A4E-EBD0-4404-A662-A18B304C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6832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CC5682-D5EB-4EAC-A28D-ABD99E03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71516F-368D-4CED-B64A-1AC3EA035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3E325B-7C31-4D21-A6A4-3D1D16A0C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F31B6A-3663-4199-8FA6-1F51BE2B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43B319-5AEE-4930-BFD6-71156F53A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E712DE-95B4-479F-B823-DF8C74BE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9706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370C5-1F04-4CD4-9E8B-D7B8412C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556B8B-E675-496D-A8CE-3E1B2BA6F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14746F1-EE94-4871-AEEE-488401CA1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708E8F-8942-4603-A169-2043685BB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0E311A-F543-4799-A98C-B9CCBF32E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B444EBC-0BA4-48BA-8D2D-73C06AA9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C1520ED-89B6-4B72-BC02-7D944D13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27822E-C151-44D0-8C7D-91F23C39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3604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B09A8F-F4ED-4C41-A3B5-9AF68EAF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BCF6EB4-9C5D-48F9-A71B-F7EC5F0B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869607-D6D2-4A97-975C-89EE15AF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BF6B1E-0E86-4220-9752-EB32AA4A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7315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963DE58-C368-4EAA-8B1F-23B2BB13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6439CE8-145A-4C5B-916D-F1010590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BEEA74D-C11A-4AD1-8D62-0EBF3EB9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1916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E38CE5-2BF8-4100-8E15-FA313B6D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296F2C-511E-4BDB-8DA9-A3EAF100D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E708F8-1E04-4F52-91D8-BF634998D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7DCB5F-4E21-4E10-A41D-2E5A7E40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E3776F-6859-47FC-A278-168B53BA5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599A8E-7F80-4074-81B5-940B3ADC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532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63B64-2607-430C-BC70-C818F4813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5E2A9AE-991C-4026-A138-2F000B843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C87133-095D-4947-BBC0-7337F0B28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FEDB8E-AD33-42B2-AA28-CD0B82FB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2AFCEB-BFFB-41AD-AB55-C91AF0B5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6DA695-CCD6-447E-9CA6-276FFE9E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86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69B7CB7-93E7-474F-8663-F39123800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11543E-096D-4ADB-AE3F-14187AFC0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399CDE-AF99-4DC8-ABB8-5B660D8EF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F985-EC94-44A6-8F47-54E12CF5A0EF}" type="datetimeFigureOut">
              <a:rPr lang="sk-SK" smtClean="0"/>
              <a:pPr/>
              <a:t>12. 7. 2020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852AC9-40CA-4879-B3FA-4AE881F9A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D55B55-5C07-4D78-BC3E-17CCD44FB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1EEE-F5AE-4C29-887C-F42330CCB4B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9977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46F00-9095-4136-A84D-D74409FD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69233"/>
          </a:xfrm>
        </p:spPr>
        <p:txBody>
          <a:bodyPr>
            <a:normAutofit fontScale="90000"/>
          </a:bodyPr>
          <a:lstStyle/>
          <a:p>
            <a:r>
              <a:rPr lang="sk-SK" dirty="0"/>
              <a:t>Prieskum o adresnosti záchranných opatrení a dopadoch pandémie COVID19 na fungovanie sociálnych podnikov</a:t>
            </a:r>
          </a:p>
        </p:txBody>
      </p:sp>
    </p:spTree>
    <p:extLst>
      <p:ext uri="{BB962C8B-B14F-4D97-AF65-F5344CB8AC3E}">
        <p14:creationId xmlns:p14="http://schemas.microsoft.com/office/powerpoint/2010/main" xmlns="" val="263446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337DE-BD85-480B-8EF6-E74985CBD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b="1" dirty="0"/>
              <a:t>Boli podľa Vášho názoru záchranné opatrenia zamerané na udržanie zamestnanosti v registrovaných sociálnych podnikoch realizované zo strany štátu dostatočné?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A2F75F60-FDC2-4D16-88D2-8D110970C60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83418951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1DBA9C-5402-4D0E-8D1F-F5E94D4AD8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„určite áno“ (3 RSP) – žiaden pomoc nečerpal, žiadnemu neklesli tržby</a:t>
            </a:r>
          </a:p>
          <a:p>
            <a:r>
              <a:rPr lang="sk-SK" dirty="0"/>
              <a:t>„určite nie“ (23 RSP) – 14 klesli tržby o viac ako 75%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9642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FCD2FC-7449-4B28-80E8-FBD6D000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b="1" dirty="0"/>
              <a:t>Zaznamenali ste realizáciu akýchkoľvek záchranných opatrení zo strany regionálnej samosprávy (VÚC) v kraji, kde Váš sociálny podnik pôsobí?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BBB7B2-7631-4D1E-9C2B-55791CFFA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9204" y="1825625"/>
            <a:ext cx="9419208" cy="4351338"/>
          </a:xfrm>
        </p:spPr>
        <p:txBody>
          <a:bodyPr/>
          <a:lstStyle/>
          <a:p>
            <a:r>
              <a:rPr lang="sk-SK" dirty="0"/>
              <a:t>Môže ísť o akúkoľvek formu pomoci – či finančnú, materiálnu alebo vo forme zadávania zákaziek.</a:t>
            </a:r>
          </a:p>
          <a:p>
            <a:r>
              <a:rPr lang="sk-SK" dirty="0"/>
              <a:t>Ponuku zaregistrovali 3 organizácie, všetky z BB kraja</a:t>
            </a:r>
          </a:p>
          <a:p>
            <a:r>
              <a:rPr lang="sk-SK" dirty="0"/>
              <a:t>Pomoc vo forme zadania zákazky</a:t>
            </a:r>
          </a:p>
        </p:txBody>
      </p:sp>
    </p:spTree>
    <p:extLst>
      <p:ext uri="{BB962C8B-B14F-4D97-AF65-F5344CB8AC3E}">
        <p14:creationId xmlns:p14="http://schemas.microsoft.com/office/powerpoint/2010/main" xmlns="" val="396615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4EDFED-1ADB-476F-9C94-ED2BF15A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Čo bolo počas krízovej situácie v súvislosti s Vašim sociálnym podnikom najnáročnejšie?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135815-3B92-4DC6-A236-215B44BC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570" y="1825625"/>
            <a:ext cx="9871229" cy="4351338"/>
          </a:xfrm>
        </p:spPr>
        <p:txBody>
          <a:bodyPr>
            <a:normAutofit fontScale="85000" lnSpcReduction="20000"/>
          </a:bodyPr>
          <a:lstStyle/>
          <a:p>
            <a:r>
              <a:rPr lang="sk-SK" dirty="0"/>
              <a:t>Udržať zamestnanosť </a:t>
            </a:r>
          </a:p>
          <a:p>
            <a:r>
              <a:rPr lang="sk-SK" dirty="0"/>
              <a:t>Zabezpečiť zákazky</a:t>
            </a:r>
          </a:p>
          <a:p>
            <a:r>
              <a:rPr lang="sk-SK" dirty="0"/>
              <a:t>Zabezpečiť materiál potrebný na zákazky</a:t>
            </a:r>
          </a:p>
          <a:p>
            <a:r>
              <a:rPr lang="sk-SK" dirty="0"/>
              <a:t>Neistota</a:t>
            </a:r>
          </a:p>
          <a:p>
            <a:r>
              <a:rPr lang="sk-SK" dirty="0"/>
              <a:t>„</a:t>
            </a:r>
            <a:r>
              <a:rPr lang="pl-PL" dirty="0"/>
              <a:t> </a:t>
            </a:r>
            <a:r>
              <a:rPr lang="pl-PL" dirty="0" err="1"/>
              <a:t>Prechod</a:t>
            </a:r>
            <a:r>
              <a:rPr lang="pl-PL" dirty="0"/>
              <a:t> na </a:t>
            </a:r>
            <a:r>
              <a:rPr lang="pl-PL" dirty="0" err="1"/>
              <a:t>iný</a:t>
            </a:r>
            <a:r>
              <a:rPr lang="pl-PL" dirty="0"/>
              <a:t> typ </a:t>
            </a:r>
            <a:r>
              <a:rPr lang="pl-PL" dirty="0" err="1"/>
              <a:t>tovaru</a:t>
            </a:r>
            <a:r>
              <a:rPr lang="pl-PL" dirty="0"/>
              <a:t> a </a:t>
            </a:r>
            <a:r>
              <a:rPr lang="pl-PL" dirty="0" err="1"/>
              <a:t>spôsob</a:t>
            </a:r>
            <a:r>
              <a:rPr lang="pl-PL" dirty="0"/>
              <a:t> </a:t>
            </a:r>
            <a:r>
              <a:rPr lang="pl-PL" dirty="0" err="1"/>
              <a:t>predaja</a:t>
            </a:r>
            <a:r>
              <a:rPr lang="pl-PL" dirty="0"/>
              <a:t>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dirty="0" err="1"/>
              <a:t>zo</a:t>
            </a:r>
            <a:r>
              <a:rPr lang="pl-PL" dirty="0"/>
              <a:t> </a:t>
            </a:r>
            <a:r>
              <a:rPr lang="pl-PL" dirty="0" err="1"/>
              <a:t>dňa</a:t>
            </a:r>
            <a:r>
              <a:rPr lang="pl-PL" dirty="0"/>
              <a:t> na </a:t>
            </a:r>
            <a:r>
              <a:rPr lang="pl-PL" dirty="0" err="1"/>
              <a:t>deň</a:t>
            </a:r>
            <a:r>
              <a:rPr lang="pl-PL" dirty="0"/>
              <a:t>”</a:t>
            </a:r>
          </a:p>
          <a:p>
            <a:r>
              <a:rPr lang="sk-SK" dirty="0"/>
              <a:t>„Zabezpečiť ochranu zamestnancov so zdravotným postihnutím (ktorí patria do rizikovej skupiny), ktorí napriek riziku nákazy museli pracovať naďalej, hoci čiastočne cez </a:t>
            </a:r>
            <a:r>
              <a:rPr lang="sk-SK" dirty="0" err="1"/>
              <a:t>home-office</a:t>
            </a:r>
            <a:r>
              <a:rPr lang="sk-SK" dirty="0"/>
              <a:t>. Tiež bol problém s dochádzkou, nakoľko niektoré obce bez autobusovej dopravy zostali úplne odrezané od sveta. Zamestnanec bez vodičského oprávnenia sa nedostal do práce.“</a:t>
            </a:r>
          </a:p>
          <a:p>
            <a:r>
              <a:rPr lang="sk-SK" dirty="0"/>
              <a:t>Zabezpečiť zamestnancom ochranné prostriedky, dodržať vzdialenosti, rozdelenie práce</a:t>
            </a:r>
          </a:p>
          <a:p>
            <a:r>
              <a:rPr lang="sk-SK" dirty="0"/>
              <a:t>Komunikácia s úradmi ( pravá ruka nevedela čo robí ľavá)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24912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C85E41-29CB-45C0-BFFC-D2FF27F5BB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Prieskum realizovaný 17.-25.6.2020 (</a:t>
            </a:r>
            <a:r>
              <a:rPr lang="sk-SK" dirty="0" err="1"/>
              <a:t>google</a:t>
            </a:r>
            <a:r>
              <a:rPr lang="sk-SK" dirty="0"/>
              <a:t> dotazník) </a:t>
            </a:r>
          </a:p>
          <a:p>
            <a:r>
              <a:rPr lang="sk-SK" dirty="0"/>
              <a:t>149 registrovaných sociálnych podnikov</a:t>
            </a:r>
          </a:p>
          <a:p>
            <a:r>
              <a:rPr lang="sk-SK" dirty="0"/>
              <a:t>93 registrovaných pred vyhlásením núdzového stavu (16.3.2020)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8652C5C9-3DFF-49EE-8EA8-5920D32581E7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1690688"/>
            <a:ext cx="5181600" cy="31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053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A46A7827-EBB1-4B81-A8B7-86DD5DE041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29670" y="2769833"/>
            <a:ext cx="5181600" cy="3114167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F5C77B9-8B99-4E58-9E45-D0979CEE4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70" y="2769833"/>
            <a:ext cx="5181600" cy="3407130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ECDAA4F-F49E-487A-A7FA-B0A853E13F6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070" y="2871414"/>
            <a:ext cx="4647802" cy="29118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B19D996-7A84-47A7-93E4-BE04DC3F91E7}"/>
              </a:ext>
            </a:extLst>
          </p:cNvPr>
          <p:cNvSpPr/>
          <p:nvPr/>
        </p:nvSpPr>
        <p:spPr>
          <a:xfrm>
            <a:off x="648070" y="488273"/>
            <a:ext cx="84959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Návratnosť 49,6% (74 vyplnených dotazníkov)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9 RSP reg.2018; 30 reg.2019; 35 reg.2020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24 KSK; 14 PSK; 12 BSK; 9 TSK; 8 ŽSK; 6 NSK, 1 BSK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26 ≤5zam; 17 6-10zam; 20 11-10zam; 10 ≥20zam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xmlns="" val="360147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16D19-8653-449F-9020-EC13A794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Obmedzili ste fungovanie Vášho sociálneho podniku počas krízy?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2D2408-127E-48D8-8A63-FFBFE862B5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/>
              <a:t>Normálne 26 RSP </a:t>
            </a:r>
          </a:p>
          <a:p>
            <a:pPr lvl="1"/>
            <a:r>
              <a:rPr lang="sk-SK" dirty="0"/>
              <a:t>Pokles tržieb – 6 RSP</a:t>
            </a:r>
          </a:p>
          <a:p>
            <a:pPr lvl="1"/>
            <a:r>
              <a:rPr lang="sk-SK" dirty="0"/>
              <a:t>Využitie opatrení -1 RSP</a:t>
            </a:r>
          </a:p>
          <a:p>
            <a:pPr lvl="1"/>
            <a:r>
              <a:rPr lang="sk-SK" dirty="0"/>
              <a:t>7 RSP menej ako 5, 9 RSP – 11-20 zamestnancov</a:t>
            </a:r>
          </a:p>
          <a:p>
            <a:pPr marL="0" indent="0">
              <a:buNone/>
            </a:pPr>
            <a:r>
              <a:rPr lang="sk-SK" dirty="0"/>
              <a:t>Obmedzene 24 RSP</a:t>
            </a:r>
          </a:p>
          <a:p>
            <a:pPr lvl="1"/>
            <a:r>
              <a:rPr lang="sk-SK" dirty="0"/>
              <a:t>Pokles tržieb – 4 RSP tržby neklesli</a:t>
            </a:r>
          </a:p>
          <a:p>
            <a:pPr lvl="1"/>
            <a:r>
              <a:rPr lang="sk-SK" dirty="0"/>
              <a:t>Využitie opatrení -11 RSP</a:t>
            </a:r>
          </a:p>
          <a:p>
            <a:pPr lvl="1"/>
            <a:r>
              <a:rPr lang="sk-SK" dirty="0"/>
              <a:t>7 RSP menej ako 5, 6 RSP – 11-20 zamestnancov</a:t>
            </a:r>
          </a:p>
          <a:p>
            <a:pPr marL="0" indent="0">
              <a:buNone/>
            </a:pPr>
            <a:r>
              <a:rPr lang="sk-SK" dirty="0"/>
              <a:t>Zatvorené 15 RSP</a:t>
            </a:r>
          </a:p>
          <a:p>
            <a:pPr lvl="1"/>
            <a:r>
              <a:rPr lang="sk-SK" dirty="0"/>
              <a:t>Pokles tržieb – 14 RSP viac ako o 75%</a:t>
            </a:r>
          </a:p>
          <a:p>
            <a:pPr lvl="1"/>
            <a:r>
              <a:rPr lang="sk-SK" dirty="0"/>
              <a:t>Využitie opatrení -6 RSP</a:t>
            </a:r>
          </a:p>
          <a:p>
            <a:pPr lvl="1"/>
            <a:r>
              <a:rPr lang="sk-SK" dirty="0"/>
              <a:t>5 RSP menej ako 5 zamestnancov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7D9BCEA7-6D7C-455C-B2D2-6313DDA8EFA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7188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457F11-5745-42CB-9A4D-26F398DE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400" b="1" dirty="0"/>
              <a:t>Do akej miery sa zmenili tržby Vášho sociálneho podniku počas krízy v porovnaní s predchádzajúcim obdobím?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65CC2-8A17-4F33-A033-B7A72044D6C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sk-S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3A6E02C-92A0-4BDF-BCB7-0D05724479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/>
              <a:t>Tržby stúpli (3RSP) – 2 RSP do 5 zamestnancov</a:t>
            </a:r>
          </a:p>
          <a:p>
            <a:r>
              <a:rPr lang="sk-SK" b="1" dirty="0"/>
              <a:t>Tržby neklesli (23RSP) – 11 RSP do 5 zamestnancov</a:t>
            </a:r>
          </a:p>
          <a:p>
            <a:r>
              <a:rPr lang="sk-SK" dirty="0"/>
              <a:t>Tržby klesli menej ako o 25% (9 RSP) – 4 vo veľkosti 6-10 </a:t>
            </a:r>
            <a:r>
              <a:rPr lang="sk-SK" dirty="0" err="1"/>
              <a:t>zam</a:t>
            </a:r>
            <a:r>
              <a:rPr lang="sk-SK" dirty="0"/>
              <a:t>.</a:t>
            </a:r>
          </a:p>
          <a:p>
            <a:r>
              <a:rPr lang="sk-SK" dirty="0"/>
              <a:t>Tržby klesli o viac ako 25% ale menej ako o 50% (7 RSP)</a:t>
            </a:r>
          </a:p>
          <a:p>
            <a:r>
              <a:rPr lang="sk-SK" dirty="0"/>
              <a:t>Tržby klesli o viac ako 50% ale menej ako o 75% (10 RSP)</a:t>
            </a:r>
          </a:p>
          <a:p>
            <a:r>
              <a:rPr lang="sk-SK" b="1" dirty="0"/>
              <a:t>Tržby klesli viac ako o 75% (21 RSP), zatvorené prevádzky, 3 RSP prepúšťali aj TPP, 10 požiadalo o pomoc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AE9F474-75DA-45CB-8104-65D37D06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94504032"/>
              </p:ext>
            </p:extLst>
          </p:nvPr>
        </p:nvGraphicFramePr>
        <p:xfrm>
          <a:off x="838200" y="1690688"/>
          <a:ext cx="6749988" cy="385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0215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42DAEF-EF5E-4E2A-A2F8-08969E1F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Predpokladáte trvanie dopadov krízy aj počas nasledujúceho obdobia?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089902-1A07-42B6-B40D-3AB41530B2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V zásade nepredpokladám, verím, že krízové obdobie je za nami a my pokračujeme ako pred krízou – 18 RSP</a:t>
            </a:r>
          </a:p>
          <a:p>
            <a:r>
              <a:rPr lang="sk-SK" dirty="0"/>
              <a:t>Situácia je zložitá, ale predpokladám, že problémy počas nasledujúcich troch mesiacov prekonáme – 25 RSP</a:t>
            </a:r>
          </a:p>
          <a:p>
            <a:r>
              <a:rPr lang="sk-SK" dirty="0"/>
              <a:t>S dopadmi krízy sa budeme vyrovnávať najmenej nasledujúcich 6 mesiacov – 26 RSP</a:t>
            </a:r>
          </a:p>
          <a:p>
            <a:r>
              <a:rPr lang="sk-SK" dirty="0"/>
              <a:t>Kríza má pre nás fatálne dopady a predpokladám, že sociálny podnik budeme musieť v nasledujúcich mesiacoch zatvoriť (alebo sme ho už zatvorili) – 4 RSP (3 využili pomoc, 3 z BBSK)</a:t>
            </a:r>
          </a:p>
          <a:p>
            <a:endParaRPr lang="sk-S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E9E7FC41-65C6-4FD2-A45F-0543A29C06D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034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1F368-2F9C-4A43-A5C3-2E18BA42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Boli ste vďaka dopadom krízy nútení optimalizovať počet zamestnancov sociálneho podniku?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91C457-01B3-476A-89B7-354BB58338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k-SK" sz="2600" dirty="0"/>
              <a:t>Nie, počet zamestnancov je stále identický, prípadne sa zvýšil (57 RSP)</a:t>
            </a:r>
          </a:p>
          <a:p>
            <a:r>
              <a:rPr lang="sk-SK" sz="2600" dirty="0"/>
              <a:t>Áno, boli sme nútení prepustiť časť zamestnancov, ale iba tých, ktorí boli v skúšobnej lehote alebo nepracovali na trvalý pracovný pomer (11 RSP) (1,3,4,17 ľudí)</a:t>
            </a:r>
          </a:p>
          <a:p>
            <a:r>
              <a:rPr lang="sk-SK" sz="2600" dirty="0"/>
              <a:t>Áno, boli sme nútení prepustiť časť zamestnancov, aj tých, ktorí pracovali na trvalý pracovný pomer (5 RSP)</a:t>
            </a:r>
          </a:p>
          <a:p>
            <a:endParaRPr lang="sk-S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11F36BEC-9864-4192-873A-CCE010123DE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01385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8AA088-F7A9-4460-893D-BE09C5F7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Využili ste niektoré zo záchranných opatrení ponúknuté štátom?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FA7CB93F-F047-493C-9063-8D665AB04F2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57552187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496893-E877-4D15-A90C-DC67CC57D9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21 RSP pomoc využilo</a:t>
            </a:r>
          </a:p>
          <a:p>
            <a:pPr lvl="1"/>
            <a:r>
              <a:rPr lang="sk-SK" dirty="0"/>
              <a:t>Odklad splatnosti odvodov do poisťovní – 2 RSP</a:t>
            </a:r>
          </a:p>
          <a:p>
            <a:pPr lvl="1"/>
            <a:r>
              <a:rPr lang="sk-SK" dirty="0"/>
              <a:t>Odpustenie odvodov do poisťovní – 5 RSP</a:t>
            </a:r>
          </a:p>
          <a:p>
            <a:pPr lvl="1"/>
            <a:r>
              <a:rPr lang="sk-SK" dirty="0"/>
              <a:t>Niektoré z opatrení balíka „Prvá pomoc” – 18 RSP (1-10,18,30 zamestnancov; </a:t>
            </a:r>
            <a:r>
              <a:rPr lang="sk-SK" dirty="0">
                <a:solidFill>
                  <a:srgbClr val="FF0000"/>
                </a:solidFill>
              </a:rPr>
              <a:t>6 RSP aj na znevýhodnených/zraniteľných</a:t>
            </a:r>
            <a:r>
              <a:rPr lang="sk-SK" dirty="0"/>
              <a:t>)</a:t>
            </a:r>
          </a:p>
          <a:p>
            <a:pPr lvl="2"/>
            <a:r>
              <a:rPr lang="sk-SK" dirty="0"/>
              <a:t>Opatrenie 1 projektu – určené pre zamestnávateľov, ktorí museli povinne uzatvoriť prevádzky -5 RSP</a:t>
            </a:r>
          </a:p>
          <a:p>
            <a:pPr lvl="2"/>
            <a:r>
              <a:rPr lang="sk-SK" dirty="0"/>
              <a:t>Opatrenie 3a projektu – určené pre zamestnávateľov, ktorých činnosť bola obmedzená a neprideľovali prácu z dôvodu prekážky na strane zamestnávateľa – 5 RSP</a:t>
            </a:r>
          </a:p>
          <a:p>
            <a:pPr lvl="2"/>
            <a:r>
              <a:rPr lang="sk-SK" dirty="0"/>
              <a:t>Opatrenie 3b projektu – určené pre zamestnávateľov, ktorých tržby klesli najmenej o 20% (10%) – 10 RSP</a:t>
            </a:r>
          </a:p>
          <a:p>
            <a:pPr lvl="1"/>
            <a:r>
              <a:rPr lang="sk-SK" dirty="0"/>
              <a:t>Iné – 3 RSP </a:t>
            </a:r>
          </a:p>
        </p:txBody>
      </p:sp>
    </p:spTree>
    <p:extLst>
      <p:ext uri="{BB962C8B-B14F-4D97-AF65-F5344CB8AC3E}">
        <p14:creationId xmlns:p14="http://schemas.microsoft.com/office/powerpoint/2010/main" xmlns="" val="99476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0352B9-6FF2-41AB-923C-2B055D74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Ak ste ponúkané záchranné opatrenia nevyužili, aký bol dôvod?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A3F1E9E-1044-41FE-A50F-56DEAB90DBA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734260433"/>
              </p:ext>
            </p:extLst>
          </p:nvPr>
        </p:nvGraphicFramePr>
        <p:xfrm>
          <a:off x="838200" y="1690688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B131F6-8972-4515-BB2B-A0F95E9E3D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Nebolo to potrebné, náš sociálny podnik využíval vyrovnávací príspevok pre znevýhodnených a zraniteľných zamestnancov vyplácaný v zmysle Zákona o službách zamestnanosti, v súvislosti s ostatnými zamestnancami sme príspevok nepotrebovali, pretože tržby nám zásadne neklesli – 20 RSP</a:t>
            </a:r>
          </a:p>
          <a:p>
            <a:r>
              <a:rPr lang="sk-SK" dirty="0"/>
              <a:t>Naši zamestnanci čerpali dovolenku, využili sociálnu dávku na ošetrovné („boli na OČR“) alebo boli PN – 8 RSP</a:t>
            </a:r>
          </a:p>
          <a:p>
            <a:r>
              <a:rPr lang="sk-SK" dirty="0"/>
              <a:t>Nedokázali sme naplniť kritéria oprávnenosti – 12 RSP</a:t>
            </a:r>
          </a:p>
          <a:p>
            <a:r>
              <a:rPr lang="sk-SK" dirty="0"/>
              <a:t>Nedokázali sme správne vyplniť žiadosť a vyplatenie príspevku nám nebolo priznané – 0 RSP</a:t>
            </a:r>
          </a:p>
          <a:p>
            <a:r>
              <a:rPr lang="sk-SK" dirty="0"/>
              <a:t>Iné – 18 RSP</a:t>
            </a:r>
          </a:p>
        </p:txBody>
      </p:sp>
    </p:spTree>
    <p:extLst>
      <p:ext uri="{BB962C8B-B14F-4D97-AF65-F5344CB8AC3E}">
        <p14:creationId xmlns:p14="http://schemas.microsoft.com/office/powerpoint/2010/main" xmlns="" val="4943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915</Words>
  <Application>Microsoft Office PowerPoint</Application>
  <PresentationFormat>Vlastná</PresentationFormat>
  <Paragraphs>76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Office Theme</vt:lpstr>
      <vt:lpstr>Prieskum o adresnosti záchranných opatrení a dopadoch pandémie COVID19 na fungovanie sociálnych podnikov</vt:lpstr>
      <vt:lpstr>Snímka 2</vt:lpstr>
      <vt:lpstr>Snímka 3</vt:lpstr>
      <vt:lpstr>Obmedzili ste fungovanie Vášho sociálneho podniku počas krízy?</vt:lpstr>
      <vt:lpstr>Do akej miery sa zmenili tržby Vášho sociálneho podniku počas krízy v porovnaní s predchádzajúcim obdobím?</vt:lpstr>
      <vt:lpstr>Predpokladáte trvanie dopadov krízy aj počas nasledujúceho obdobia?</vt:lpstr>
      <vt:lpstr>Boli ste vďaka dopadom krízy nútení optimalizovať počet zamestnancov sociálneho podniku?</vt:lpstr>
      <vt:lpstr>Využili ste niektoré zo záchranných opatrení ponúknuté štátom?</vt:lpstr>
      <vt:lpstr>Ak ste ponúkané záchranné opatrenia nevyužili, aký bol dôvod?</vt:lpstr>
      <vt:lpstr>Boli podľa Vášho názoru záchranné opatrenia zamerané na udržanie zamestnanosti v registrovaných sociálnych podnikoch realizované zo strany štátu dostatočné?</vt:lpstr>
      <vt:lpstr>Zaznamenali ste realizáciu akýchkoľvek záchranných opatrení zo strany regionálnej samosprávy (VÚC) v kraji, kde Váš sociálny podnik pôsobí? </vt:lpstr>
      <vt:lpstr>Čo bolo počas krízovej situácie v súvislosti s Vašim sociálnym podnikom najnáročnejšie?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Prieskum o adresnosti záchranných opatrení a dopadoch pandémie COVID19 na fungovanie sociálnych podnikov</dc:title>
  <dc:creator>ZP</dc:creator>
  <cp:lastModifiedBy>brani</cp:lastModifiedBy>
  <cp:revision>27</cp:revision>
  <dcterms:created xsi:type="dcterms:W3CDTF">2020-06-29T13:04:09Z</dcterms:created>
  <dcterms:modified xsi:type="dcterms:W3CDTF">2020-07-12T21:31:36Z</dcterms:modified>
</cp:coreProperties>
</file>